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33" r:id="rId65"/>
    <p:sldId id="334" r:id="rId66"/>
    <p:sldId id="325" r:id="rId67"/>
    <p:sldId id="326" r:id="rId68"/>
    <p:sldId id="328" r:id="rId69"/>
    <p:sldId id="327" r:id="rId70"/>
    <p:sldId id="330" r:id="rId71"/>
    <p:sldId id="332" r:id="rId72"/>
    <p:sldId id="331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2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1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1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3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6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9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3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CF8FA-2890-42DD-9B89-1453B354625C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A3D3-B362-4DBE-A9B0-718B89B9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1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7370" y="409707"/>
            <a:ext cx="5520690" cy="777240"/>
          </a:xfrm>
        </p:spPr>
        <p:txBody>
          <a:bodyPr>
            <a:normAutofit fontScale="90000"/>
          </a:bodyPr>
          <a:lstStyle/>
          <a:p>
            <a:r>
              <a:rPr lang="hu-HU" sz="5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MOZAMBIK </a:t>
            </a:r>
            <a:r>
              <a:rPr lang="hu-HU" sz="5400" dirty="0">
                <a:latin typeface="Arial Black" panose="020B0A04020102020204" pitchFamily="34" charset="0"/>
              </a:rPr>
              <a:t> </a:t>
            </a:r>
            <a:endParaRPr lang="en-ZA" sz="54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2016224" cy="1752600"/>
          </a:xfrm>
        </p:spPr>
        <p:txBody>
          <a:bodyPr/>
          <a:lstStyle/>
          <a:p>
            <a:r>
              <a:rPr lang="en-ZA" b="1" dirty="0">
                <a:solidFill>
                  <a:schemeClr val="accent6">
                    <a:lumMod val="50000"/>
                  </a:schemeClr>
                </a:solidFill>
              </a:rPr>
              <a:t>Carlos Walter </a:t>
            </a:r>
            <a:r>
              <a:rPr lang="en-ZA" b="1" dirty="0" err="1">
                <a:solidFill>
                  <a:schemeClr val="accent6">
                    <a:lumMod val="50000"/>
                  </a:schemeClr>
                </a:solidFill>
              </a:rPr>
              <a:t>Winterle</a:t>
            </a:r>
            <a:r>
              <a:rPr lang="hu-HU" b="1" dirty="0">
                <a:solidFill>
                  <a:schemeClr val="accent6">
                    <a:lumMod val="50000"/>
                  </a:schemeClr>
                </a:solidFill>
              </a:rPr>
              <a:t> és Bálint Zoltán</a:t>
            </a:r>
            <a:endParaRPr lang="en-Z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Walter Winterle\Pictures\Mozambique fotos email 2015_2016\SAM_0865_Marromeu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998632"/>
            <a:ext cx="6480720" cy="48593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8810" y="982981"/>
            <a:ext cx="579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>
                <a:solidFill>
                  <a:schemeClr val="accent6">
                    <a:lumMod val="75000"/>
                  </a:schemeClr>
                </a:solidFill>
              </a:rPr>
              <a:t>növekvő gyülekezetei</a:t>
            </a:r>
          </a:p>
        </p:txBody>
      </p:sp>
    </p:spTree>
    <p:extLst>
      <p:ext uri="{BB962C8B-B14F-4D97-AF65-F5344CB8AC3E}">
        <p14:creationId xmlns:p14="http://schemas.microsoft.com/office/powerpoint/2010/main" val="15157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0 DSC0619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859"/>
          <a:stretch/>
        </p:blipFill>
        <p:spPr>
          <a:xfrm>
            <a:off x="1979714" y="0"/>
            <a:ext cx="52244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95736" y="5877275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 Black" panose="020B0A04020102020204" pitchFamily="34" charset="0"/>
              </a:rPr>
              <a:t>Pastor José Alfazema, Founder, 2006</a:t>
            </a:r>
            <a:endParaRPr lang="en-Z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7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1 DSC06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54600" y="18864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2007</a:t>
            </a:r>
            <a:endParaRPr lang="en-ZA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2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2 DSC047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4"/>
            <a:ext cx="9144000" cy="6081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58915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Beginning of the Theological Education Program - 2010</a:t>
            </a:r>
            <a:endParaRPr lang="en-ZA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19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3 DSC04857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-2828" r="2746" b="2828"/>
          <a:stretch/>
        </p:blipFill>
        <p:spPr>
          <a:xfrm>
            <a:off x="-36512" y="29344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91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Fotos Passport Preto\Fotos CWW 2014\July 2014 Mozambique\SAM_7670 - 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t="18230" r="18343"/>
          <a:stretch/>
        </p:blipFill>
        <p:spPr bwMode="auto">
          <a:xfrm>
            <a:off x="0" y="60058"/>
            <a:ext cx="9144000" cy="82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313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alter Winterle\Pictures\Mozambique August 2015\SAM_0546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7423"/>
            <a:ext cx="9180512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77073"/>
            <a:ext cx="30243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Pr. André:           New TE</a:t>
            </a:r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Class: 20 candidates</a:t>
            </a:r>
            <a:endParaRPr lang="en-Z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0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6 SS850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49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4"/>
            <a:ext cx="9144000" cy="68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5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7 IMG_4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541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3 IMG_4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00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 africa_south_a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2208"/>
            <a:ext cx="8001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35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8  SAM_6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536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9 IMG_4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830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0 IMG_4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" y="0"/>
            <a:ext cx="914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04048" y="566124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</a:rPr>
              <a:t>KAPASSENI</a:t>
            </a:r>
            <a:endParaRPr lang="en-ZA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30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 SS859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973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 IMG_4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23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5SAM_5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324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6 SAM_57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13"/>
            <a:ext cx="9144000" cy="685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3528" y="76470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2012 </a:t>
            </a:r>
            <a:r>
              <a:rPr lang="hu-HU" sz="4000" b="1" dirty="0">
                <a:solidFill>
                  <a:schemeClr val="bg1"/>
                </a:solidFill>
              </a:rPr>
              <a:t>-</a:t>
            </a:r>
            <a:r>
              <a:rPr lang="pt-BR" sz="4000" b="1" dirty="0">
                <a:solidFill>
                  <a:schemeClr val="bg1"/>
                </a:solidFill>
              </a:rPr>
              <a:t> 2015: 1.045 baptisms</a:t>
            </a:r>
            <a:r>
              <a:rPr lang="pt-BR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66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" y="0"/>
            <a:ext cx="913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95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Walter Winterle\Pictures\Blog Moz Junho 2015\B12SAM_02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2" y="0"/>
            <a:ext cx="9164793" cy="68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77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Walter Winterle\Pictures\Blog Moz Junho 2015\C10SAM_01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68" y="98"/>
            <a:ext cx="9184468" cy="68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41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7" y="0"/>
            <a:ext cx="5703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7-Point Star 2"/>
          <p:cNvSpPr/>
          <p:nvPr/>
        </p:nvSpPr>
        <p:spPr>
          <a:xfrm>
            <a:off x="3851920" y="2780928"/>
            <a:ext cx="457200" cy="457200"/>
          </a:xfrm>
          <a:prstGeom prst="star7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eft Arrow 5"/>
          <p:cNvSpPr/>
          <p:nvPr/>
        </p:nvSpPr>
        <p:spPr>
          <a:xfrm>
            <a:off x="4961744" y="2944368"/>
            <a:ext cx="978408" cy="48463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9733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\Walter Moz\moz1SAM_0034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841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3265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>
                <a:latin typeface="Arial Black" panose="020B0A04020102020204" pitchFamily="34" charset="0"/>
              </a:rPr>
              <a:t>August 2015</a:t>
            </a:r>
          </a:p>
        </p:txBody>
      </p:sp>
    </p:spTree>
    <p:extLst>
      <p:ext uri="{BB962C8B-B14F-4D97-AF65-F5344CB8AC3E}">
        <p14:creationId xmlns:p14="http://schemas.microsoft.com/office/powerpoint/2010/main" val="3249455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ocuments\Walter Moz\moz3SAM_01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24" y="-292"/>
            <a:ext cx="9180025" cy="688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6634"/>
            <a:ext cx="3707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latin typeface="Arial Black" panose="020B0A04020102020204" pitchFamily="34" charset="0"/>
              </a:rPr>
              <a:t>The Small Catechism in </a:t>
            </a:r>
            <a:r>
              <a:rPr lang="en-ZA" sz="2800" dirty="0" err="1">
                <a:latin typeface="Arial Black" panose="020B0A04020102020204" pitchFamily="34" charset="0"/>
              </a:rPr>
              <a:t>Chisena</a:t>
            </a:r>
            <a:r>
              <a:rPr lang="en-ZA" sz="28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8736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ocuments\Walter Moz\moz6SAM_01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" y="4500"/>
            <a:ext cx="9131397" cy="68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88640"/>
            <a:ext cx="6480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Arial Black" panose="020B0A04020102020204" pitchFamily="34" charset="0"/>
              </a:rPr>
              <a:t>Bibles in </a:t>
            </a:r>
            <a:r>
              <a:rPr lang="en-ZA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Chisena</a:t>
            </a:r>
            <a:endParaRPr lang="en-ZA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62296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ocuments\Walter Moz\moz7SAM_01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7"/>
            <a:ext cx="9144000" cy="68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rial Black" panose="020B0A04020102020204" pitchFamily="34" charset="0"/>
              </a:rPr>
              <a:t>Made in Mozambique</a:t>
            </a:r>
          </a:p>
        </p:txBody>
      </p:sp>
    </p:spTree>
    <p:extLst>
      <p:ext uri="{BB962C8B-B14F-4D97-AF65-F5344CB8AC3E}">
        <p14:creationId xmlns:p14="http://schemas.microsoft.com/office/powerpoint/2010/main" val="2312519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ocuments\Walter Moz\moz18SAM_03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3"/>
            <a:ext cx="9144000" cy="68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504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ocuments\Walter Moz\moz19SAM_03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2" y="-4958"/>
            <a:ext cx="9143999" cy="686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92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Documents\Walter Moz\moz35SAM_03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28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Documents\Walter Moz\moz34SAM_03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6"/>
            <a:ext cx="9144000" cy="68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0466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rial Black" panose="020B0A04020102020204" pitchFamily="34" charset="0"/>
              </a:rPr>
              <a:t>1.000 people </a:t>
            </a:r>
          </a:p>
        </p:txBody>
      </p:sp>
    </p:spTree>
    <p:extLst>
      <p:ext uri="{BB962C8B-B14F-4D97-AF65-F5344CB8AC3E}">
        <p14:creationId xmlns:p14="http://schemas.microsoft.com/office/powerpoint/2010/main" val="2608751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ocuments\Walter Moz\moz20SAM_03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550" cy="68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34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ocuments\Walter Moz\moz21SAM_03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" y="260650"/>
            <a:ext cx="9179470" cy="68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92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Walter Winterle\Pictures\Blog Moz Junho 2015\B15SAM_99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67" y="-53895"/>
            <a:ext cx="9184468" cy="6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endParaRPr lang="en-Z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65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ocuments\Walter Moz\moz21SAM_03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" y="17672"/>
            <a:ext cx="9084084" cy="68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39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ocuments\Walter Moz\moz22SAM_039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21956"/>
          <a:stretch/>
        </p:blipFill>
        <p:spPr bwMode="auto">
          <a:xfrm>
            <a:off x="1" y="112902"/>
            <a:ext cx="9180512" cy="65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75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ocuments\Walter Moz\moz23SAM_04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00"/>
            <a:ext cx="9144000" cy="68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89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ocuments\Walter Moz\moz25SAM_047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b="13845"/>
          <a:stretch/>
        </p:blipFill>
        <p:spPr bwMode="auto">
          <a:xfrm>
            <a:off x="-27576" y="2"/>
            <a:ext cx="9403794" cy="68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34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ocuments\Walter Moz\moz26SAM_04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70" y="-72769"/>
            <a:ext cx="9179470" cy="68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16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Documents\Walter Moz\moz30SAM_05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24" y="-292"/>
            <a:ext cx="9180025" cy="688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59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rial Black" panose="020B0A04020102020204" pitchFamily="34" charset="0"/>
              </a:rPr>
              <a:t>“We cannot help speaking about what we have seen and heard” </a:t>
            </a:r>
            <a:r>
              <a:rPr lang="en-US" sz="2000" dirty="0">
                <a:latin typeface="Arial Black" panose="020B0A04020102020204" pitchFamily="34" charset="0"/>
              </a:rPr>
              <a:t>(Acts 4:20).</a:t>
            </a:r>
            <a:r>
              <a:rPr lang="en-US" sz="4400" dirty="0">
                <a:latin typeface="Arial Black" panose="020B0A04020102020204" pitchFamily="34" charset="0"/>
              </a:rPr>
              <a:t> “And the Lord added to their number daily those who were being saved” </a:t>
            </a:r>
            <a:r>
              <a:rPr lang="en-US" sz="2000" dirty="0">
                <a:latin typeface="Arial Black" panose="020B0A04020102020204" pitchFamily="34" charset="0"/>
              </a:rPr>
              <a:t>(Acts 2:47). </a:t>
            </a:r>
          </a:p>
          <a:p>
            <a:pPr marL="0" indent="0">
              <a:buNone/>
            </a:pPr>
            <a:endParaRPr lang="pt-BR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Arial Black" panose="020B0A04020102020204" pitchFamily="34" charset="0"/>
              </a:rPr>
              <a:t>(</a:t>
            </a:r>
            <a:r>
              <a:rPr lang="pt-BR" sz="2000" dirty="0" err="1">
                <a:latin typeface="Arial Black" panose="020B0A04020102020204" pitchFamily="34" charset="0"/>
              </a:rPr>
              <a:t>Mozambique</a:t>
            </a:r>
            <a:r>
              <a:rPr lang="pt-BR" sz="2000" dirty="0">
                <a:latin typeface="Arial Black" panose="020B0A04020102020204" pitchFamily="34" charset="0"/>
              </a:rPr>
              <a:t> </a:t>
            </a:r>
            <a:r>
              <a:rPr lang="pt-BR" sz="2000" dirty="0" err="1">
                <a:latin typeface="Arial Black" panose="020B0A04020102020204" pitchFamily="34" charset="0"/>
              </a:rPr>
              <a:t>June</a:t>
            </a:r>
            <a:r>
              <a:rPr lang="pt-BR" sz="2000" dirty="0">
                <a:latin typeface="Arial Black" panose="020B0A04020102020204" pitchFamily="34" charset="0"/>
              </a:rPr>
              <a:t> 2016)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7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03" y="1"/>
            <a:ext cx="4591677" cy="6887516"/>
          </a:xfrm>
        </p:spPr>
      </p:pic>
    </p:spTree>
    <p:extLst>
      <p:ext uri="{BB962C8B-B14F-4D97-AF65-F5344CB8AC3E}">
        <p14:creationId xmlns:p14="http://schemas.microsoft.com/office/powerpoint/2010/main" val="733406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22"/>
            <a:ext cx="9134476" cy="6089650"/>
          </a:xfrm>
        </p:spPr>
      </p:pic>
    </p:spTree>
    <p:extLst>
      <p:ext uri="{BB962C8B-B14F-4D97-AF65-F5344CB8AC3E}">
        <p14:creationId xmlns:p14="http://schemas.microsoft.com/office/powerpoint/2010/main" val="1949705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" y="18002"/>
            <a:ext cx="9087346" cy="6815510"/>
          </a:xfrm>
        </p:spPr>
      </p:pic>
    </p:spTree>
    <p:extLst>
      <p:ext uri="{BB962C8B-B14F-4D97-AF65-F5344CB8AC3E}">
        <p14:creationId xmlns:p14="http://schemas.microsoft.com/office/powerpoint/2010/main" val="1337489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 SAM_5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906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6" y="0"/>
            <a:ext cx="9183357" cy="6887518"/>
          </a:xfrm>
        </p:spPr>
      </p:pic>
    </p:spTree>
    <p:extLst>
      <p:ext uri="{BB962C8B-B14F-4D97-AF65-F5344CB8AC3E}">
        <p14:creationId xmlns:p14="http://schemas.microsoft.com/office/powerpoint/2010/main" val="1187224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/>
          <a:stretch/>
        </p:blipFill>
        <p:spPr>
          <a:xfrm>
            <a:off x="0" y="332656"/>
            <a:ext cx="9152348" cy="6040396"/>
          </a:xfrm>
        </p:spPr>
      </p:pic>
    </p:spTree>
    <p:extLst>
      <p:ext uri="{BB962C8B-B14F-4D97-AF65-F5344CB8AC3E}">
        <p14:creationId xmlns:p14="http://schemas.microsoft.com/office/powerpoint/2010/main" val="3112627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6" y="2"/>
            <a:ext cx="9183356" cy="6887517"/>
          </a:xfrm>
        </p:spPr>
      </p:pic>
    </p:spTree>
    <p:extLst>
      <p:ext uri="{BB962C8B-B14F-4D97-AF65-F5344CB8AC3E}">
        <p14:creationId xmlns:p14="http://schemas.microsoft.com/office/powerpoint/2010/main" val="1773467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8"/>
            <a:ext cx="9144000" cy="6862958"/>
          </a:xfrm>
        </p:spPr>
      </p:pic>
    </p:spTree>
    <p:extLst>
      <p:ext uri="{BB962C8B-B14F-4D97-AF65-F5344CB8AC3E}">
        <p14:creationId xmlns:p14="http://schemas.microsoft.com/office/powerpoint/2010/main" val="300142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2"/>
            <a:ext cx="9180512" cy="6123329"/>
          </a:xfrm>
        </p:spPr>
      </p:pic>
    </p:spTree>
    <p:extLst>
      <p:ext uri="{BB962C8B-B14F-4D97-AF65-F5344CB8AC3E}">
        <p14:creationId xmlns:p14="http://schemas.microsoft.com/office/powerpoint/2010/main" val="10005650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" y="17672"/>
            <a:ext cx="9084084" cy="6817989"/>
          </a:xfrm>
        </p:spPr>
      </p:pic>
    </p:spTree>
    <p:extLst>
      <p:ext uri="{BB962C8B-B14F-4D97-AF65-F5344CB8AC3E}">
        <p14:creationId xmlns:p14="http://schemas.microsoft.com/office/powerpoint/2010/main" val="3241394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04664"/>
            <a:ext cx="9139945" cy="6093296"/>
          </a:xfrm>
        </p:spPr>
      </p:pic>
    </p:spTree>
    <p:extLst>
      <p:ext uri="{BB962C8B-B14F-4D97-AF65-F5344CB8AC3E}">
        <p14:creationId xmlns:p14="http://schemas.microsoft.com/office/powerpoint/2010/main" val="1691780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" y="404666"/>
            <a:ext cx="9111704" cy="6074469"/>
          </a:xfrm>
        </p:spPr>
      </p:pic>
    </p:spTree>
    <p:extLst>
      <p:ext uri="{BB962C8B-B14F-4D97-AF65-F5344CB8AC3E}">
        <p14:creationId xmlns:p14="http://schemas.microsoft.com/office/powerpoint/2010/main" val="3903207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" y="548682"/>
            <a:ext cx="9111704" cy="6074469"/>
          </a:xfrm>
        </p:spPr>
      </p:pic>
    </p:spTree>
    <p:extLst>
      <p:ext uri="{BB962C8B-B14F-4D97-AF65-F5344CB8AC3E}">
        <p14:creationId xmlns:p14="http://schemas.microsoft.com/office/powerpoint/2010/main" val="3959746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" y="2"/>
            <a:ext cx="9111348" cy="6833511"/>
          </a:xfrm>
        </p:spPr>
      </p:pic>
    </p:spTree>
    <p:extLst>
      <p:ext uri="{BB962C8B-B14F-4D97-AF65-F5344CB8AC3E}">
        <p14:creationId xmlns:p14="http://schemas.microsoft.com/office/powerpoint/2010/main" val="49757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 SAM_6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921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4" y="-4614"/>
            <a:ext cx="9180025" cy="6889998"/>
          </a:xfrm>
        </p:spPr>
      </p:pic>
    </p:spTree>
    <p:extLst>
      <p:ext uri="{BB962C8B-B14F-4D97-AF65-F5344CB8AC3E}">
        <p14:creationId xmlns:p14="http://schemas.microsoft.com/office/powerpoint/2010/main" val="3844098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6" y="-54006"/>
            <a:ext cx="9183357" cy="6887518"/>
          </a:xfrm>
        </p:spPr>
      </p:pic>
    </p:spTree>
    <p:extLst>
      <p:ext uri="{BB962C8B-B14F-4D97-AF65-F5344CB8AC3E}">
        <p14:creationId xmlns:p14="http://schemas.microsoft.com/office/powerpoint/2010/main" val="6998471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4" y="-31997"/>
            <a:ext cx="9180025" cy="6889997"/>
          </a:xfrm>
        </p:spPr>
      </p:pic>
    </p:spTree>
    <p:extLst>
      <p:ext uri="{BB962C8B-B14F-4D97-AF65-F5344CB8AC3E}">
        <p14:creationId xmlns:p14="http://schemas.microsoft.com/office/powerpoint/2010/main" val="25704786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480"/>
            <a:ext cx="9181020" cy="6120680"/>
          </a:xfr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8165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static1.squarespace.com/static/558c0789e4b0d8787de128fb/t/575fc5d5e321408871d95f31/1465894549899/?format=750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90500"/>
            <a:ext cx="4378326" cy="304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5" descr="http://static1.squarespace.com/static/558c0789e4b0d8787de128fb/t/575fc9609f7266ebae91cdf2/1465895532981/?format=750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1" y="190500"/>
            <a:ext cx="4269104" cy="304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 descr="http://static1.squarespace.com/static/558c0789e4b0d8787de128fb/t/575fd25ce707ebf0230e8464/1465897769966/?format=750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30600"/>
            <a:ext cx="4378325" cy="31089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8" descr="http://static1.squarespace.com/static/558c0789e4b0d8787de128fb/t/575fd7a2e321408871d98e6e/1465899053068/?format=750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1" y="3530600"/>
            <a:ext cx="4257674" cy="30861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51823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visited this church in 3 de Fevereiro late in the afternoon and the light was nothing like I've ever seen. Here, mothers and their babies are illuminated as they listen to a message being given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1450"/>
            <a:ext cx="4074795" cy="646652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5" name="Picture 4" descr="The most stunning young woman in Mutarar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70" y="171450"/>
            <a:ext cx="4224337" cy="643921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2835895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cal pastor addresses his congregation in Chemba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03200"/>
            <a:ext cx="8775700" cy="638810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9468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static1.squarespace.com/static/558c0789e4b0d8787de128fb/t/575fc29f859fd09b4e4a5773/1465893771089/?format=750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9700"/>
            <a:ext cx="8242300" cy="64516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93110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mbers of a congregation are so excited to see us that they meet us on the road, then run singing alongside the truck until we reach the church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41300"/>
            <a:ext cx="8115300" cy="623570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27777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s congregation is still saving up for a church building, so in the meantime, they meet for services in the open air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584200"/>
            <a:ext cx="7658100" cy="57023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8592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 SAM_5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2115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t of the congregants are young women and children. Here, they are saying goodbye as we head to our next congregation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650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C:\Users\Suni\Sün pics\Kenya 2015\NN\IMG_4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89000" y="1003300"/>
            <a:ext cx="793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FC000"/>
                </a:solidFill>
              </a:rPr>
              <a:t>„</a:t>
            </a:r>
            <a:r>
              <a:rPr lang="hu-HU" sz="4000" b="1" dirty="0">
                <a:solidFill>
                  <a:srgbClr val="FFC000"/>
                </a:solidFill>
              </a:rPr>
              <a:t>Hatalmas dolgot tett velünk az ÚR, ezért örvendezünk</a:t>
            </a:r>
            <a:r>
              <a:rPr lang="hu-HU" sz="4000" dirty="0">
                <a:solidFill>
                  <a:srgbClr val="FFC000"/>
                </a:solidFill>
              </a:rPr>
              <a:t>.” </a:t>
            </a:r>
            <a:r>
              <a:rPr lang="hu-HU" dirty="0">
                <a:solidFill>
                  <a:srgbClr val="FFC000"/>
                </a:solidFill>
              </a:rPr>
              <a:t>(Zsoltárok 126.3) </a:t>
            </a:r>
          </a:p>
        </p:txBody>
      </p:sp>
    </p:spTree>
    <p:extLst>
      <p:ext uri="{BB962C8B-B14F-4D97-AF65-F5344CB8AC3E}">
        <p14:creationId xmlns:p14="http://schemas.microsoft.com/office/powerpoint/2010/main" val="26070105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28887"/>
              </p:ext>
            </p:extLst>
          </p:nvPr>
        </p:nvGraphicFramePr>
        <p:xfrm>
          <a:off x="354330" y="320043"/>
          <a:ext cx="8195310" cy="5990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3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1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2641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 dirty="0">
                          <a:effectLst/>
                        </a:rPr>
                        <a:t>2006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effectLst/>
                        </a:rPr>
                        <a:t>Joseph </a:t>
                      </a:r>
                      <a:r>
                        <a:rPr lang="hu-HU" sz="2000" u="none" strike="noStrike" dirty="0" err="1">
                          <a:effectLst/>
                        </a:rPr>
                        <a:t>Kembo</a:t>
                      </a:r>
                      <a:r>
                        <a:rPr lang="hu-HU" sz="2000" u="none" strike="noStrike" dirty="0">
                          <a:effectLst/>
                        </a:rPr>
                        <a:t> </a:t>
                      </a:r>
                      <a:r>
                        <a:rPr lang="hu-HU" sz="2000" u="none" strike="noStrike" dirty="0" err="1">
                          <a:effectLst/>
                        </a:rPr>
                        <a:t>Alfazema</a:t>
                      </a:r>
                      <a:r>
                        <a:rPr lang="hu-HU" sz="2000" u="none" strike="noStrike" dirty="0">
                          <a:effectLst/>
                        </a:rPr>
                        <a:t> hazajön Kanadából. Kezdődik az egyház alapítás.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879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effectLst/>
                        </a:rPr>
                        <a:t>2007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effectLst/>
                        </a:rPr>
                        <a:t>Alfazema</a:t>
                      </a:r>
                      <a:r>
                        <a:rPr lang="hu-HU" sz="2000" u="none" strike="noStrike" dirty="0">
                          <a:effectLst/>
                        </a:rPr>
                        <a:t> találkozik Walterrel, aki felkínálja a TEP programot 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90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effectLst/>
                        </a:rPr>
                        <a:t>2010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effectLst/>
                        </a:rPr>
                        <a:t>Walter megkezdi az oktatást 8 tanulóval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477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 dirty="0">
                          <a:effectLst/>
                        </a:rPr>
                        <a:t>2011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effectLst/>
                        </a:rPr>
                        <a:t>Alfazema</a:t>
                      </a:r>
                      <a:r>
                        <a:rPr lang="hu-HU" sz="2000" u="none" strike="noStrike" dirty="0">
                          <a:effectLst/>
                        </a:rPr>
                        <a:t> kezelésre visszamegy Kanadába. A diákok töretlenül tanulnak és pásztorolják a gyülekezeteket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90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effectLst/>
                        </a:rPr>
                        <a:t>2015 augusztus 9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effectLst/>
                        </a:rPr>
                        <a:t>Az első 8 lelkész felszentelése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90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effectLst/>
                        </a:rPr>
                        <a:t>2015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u="none" strike="noStrike" dirty="0">
                          <a:effectLst/>
                        </a:rPr>
                        <a:t>Új osztály 20 indul hallgatóval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090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effectLst/>
                        </a:rPr>
                        <a:t>2012-2015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effectLst/>
                        </a:rPr>
                        <a:t>1.045 ember keresztelkedik meg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090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effectLst/>
                        </a:rPr>
                        <a:t>2015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effectLst/>
                        </a:rPr>
                        <a:t>10 gyülekezet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3879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effectLst/>
                        </a:rPr>
                        <a:t>2016 Június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effectLst/>
                        </a:rPr>
                        <a:t>33 gyülekezet.  14 gyülekezet látogatása</a:t>
                      </a:r>
                      <a:r>
                        <a:rPr lang="hu-HU" sz="2000" u="none" strike="noStrike" baseline="0" dirty="0">
                          <a:effectLst/>
                        </a:rPr>
                        <a:t> során</a:t>
                      </a:r>
                      <a:r>
                        <a:rPr lang="hu-HU" sz="2000" u="none" strike="noStrike" dirty="0">
                          <a:effectLst/>
                        </a:rPr>
                        <a:t>, 2.588 </a:t>
                      </a:r>
                      <a:r>
                        <a:rPr lang="hu-HU" sz="2000" u="none" strike="noStrike">
                          <a:effectLst/>
                        </a:rPr>
                        <a:t>emberrel találkoznak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16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 IMG_4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78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 IMG_4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781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604</TotalTime>
  <Words>196</Words>
  <Application>Microsoft Office PowerPoint</Application>
  <PresentationFormat>Diavetítés a képernyőre (4:3 oldalarány)</PresentationFormat>
  <Paragraphs>37</Paragraphs>
  <Slides>72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77" baseType="lpstr">
      <vt:lpstr>Arial</vt:lpstr>
      <vt:lpstr>Arial Black</vt:lpstr>
      <vt:lpstr>Calibri</vt:lpstr>
      <vt:lpstr>Calibri Light</vt:lpstr>
      <vt:lpstr>Office Theme</vt:lpstr>
      <vt:lpstr>MOZAMBIK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MOZAMBIQUE</dc:title>
  <dc:creator>Carlos Walter Winterle</dc:creator>
  <cp:lastModifiedBy>GARAI András</cp:lastModifiedBy>
  <cp:revision>25</cp:revision>
  <dcterms:created xsi:type="dcterms:W3CDTF">2016-06-27T10:08:01Z</dcterms:created>
  <dcterms:modified xsi:type="dcterms:W3CDTF">2016-07-06T23:47:05Z</dcterms:modified>
</cp:coreProperties>
</file>